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10080625" cy="7559675"/>
  <p:notesSz cx="6796087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A1BCF66-B0E9-4298-A2A4-DC30E4C8CE98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E7113AD3-9817-4627-B3DF-0E31E3EFADBB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7F81C378-7E2F-4E0D-996D-0B0BB7939CEB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4CBE1927-A3E4-4B6F-8E5D-2995B14D38E4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8A13832C-41C6-4164-A8C1-3616D0AE2EBD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4D746A5C-6F58-4F8C-B511-45EBF14F9415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EB1EE4F9-F8F9-4E9E-94C8-41AA6EB7F58D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079CBE90-E607-4664-B46F-284D652EB35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31DA8399-D24E-4E0F-A68D-A9C2CB7B0968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57FC6ED2-5F8D-4A38-964D-34CA86F58EB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D01FB6CE-7B0D-4CC8-9171-29911F72F60C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0D0DEAB6-179A-4DA4-BC05-8BF9ED51B7E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643BB11C-E7A2-461D-8DB6-F8C95EA5CC44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93D2CA96-066D-479F-950F-2D86E2C76CD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51305221-ADAF-423A-B7CC-728451D66297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4278240" y="10156680"/>
            <a:ext cx="3271320" cy="5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875542E8-BD4C-4E22-BE6D-27B49961448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68" name="CustomShape 4"/>
          <p:cNvSpPr/>
          <p:nvPr/>
        </p:nvSpPr>
        <p:spPr>
          <a:xfrm>
            <a:off x="755640" y="5078520"/>
            <a:ext cx="6041520" cy="48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E5725B03-CC2E-465E-B494-D715771EB52A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0B890A2F-B505-48F3-91E6-3B4495D6C1DA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679320" y="4716360"/>
            <a:ext cx="5435280" cy="446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D4E6024C-2BFA-47E9-88A9-65FC6E2483A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335D69FB-15D5-4C55-9D6F-4903B29FCCD3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679320" y="4716360"/>
            <a:ext cx="5435280" cy="446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A8F3421E-1E6C-4DBD-A80A-313460F750A3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EBFC1A5C-4FB3-42F3-897F-9D90CDDC0F5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60E9CD78-EF4C-4F13-AEAD-3F255A30792B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90D2F328-C4EE-43FA-96C3-CF5AA686F197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679320" y="4716360"/>
            <a:ext cx="5428800" cy="44575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C0E81839-D8BC-4484-AA37-76519FF7CA7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6401F732-52C2-4A3B-9D03-195B34108D80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09041D80-7B98-4A5E-BFBB-8D9D0AEACE6D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4A0F89AC-DD00-4458-B9E2-E9DE7849D808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DB3C7371-0B1E-4445-AC4E-29134934A67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F27D4AF4-8886-448E-BD9B-093687AAFBE6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ldImg"/>
          </p:nvPr>
        </p:nvSpPr>
        <p:spPr>
          <a:xfrm>
            <a:off x="915840" y="754200"/>
            <a:ext cx="4963680" cy="3722400"/>
          </a:xfrm>
          <a:prstGeom prst="rect">
            <a:avLst/>
          </a:prstGeom>
        </p:spPr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5280" cy="446688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69F0856E-6FF2-464A-BF1A-2687FCF72735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2B1E5870-26FC-4D24-AA20-A64BBBFEE030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4278240" y="10156680"/>
            <a:ext cx="3271320" cy="5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3000"/>
              </a:lnSpc>
            </a:pPr>
            <a:fld id="{BA9202AF-CBCC-44C5-AE3D-B3092ABAE2A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4278240" y="10156680"/>
            <a:ext cx="3274560" cy="5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5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282200" y="10155600"/>
            <a:ext cx="327492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2E1BB7-5C99-44C7-B8A9-CC293BD48DBF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857520" y="5585400"/>
            <a:ext cx="6853680" cy="52909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C1E49A28-BE04-4ACB-9A64-EB1D719320C9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2B792283-91F1-461D-8B49-39F40813B437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679320" y="4716360"/>
            <a:ext cx="5436720" cy="44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BED0D388-D181-4991-9E8B-E78D0B6EC3C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F6747CBA-A46D-439E-89DA-F42E326F97E1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679320" y="4716360"/>
            <a:ext cx="5436720" cy="44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B0D2C9F5-DD25-46FB-BD99-A299A6B61FE6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8DCCA145-3E5E-4006-B195-6D7735773A6E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679320" y="4716360"/>
            <a:ext cx="5436720" cy="44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5C9142E3-3220-4E16-98DE-AA4771DDE48A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53BAA5BE-B758-4761-A7D7-12D31A25B29D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0F52E976-1676-4AF6-BDF4-AC36BF5572DA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07B6E312-86F0-4090-A198-C0D9A9C0875E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4398840" y="9555120"/>
            <a:ext cx="3371400" cy="5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44D45366-2905-4DA1-8BD2-FBAB1D9A608F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3849840" y="9429840"/>
            <a:ext cx="29350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 algn="r">
              <a:lnSpc>
                <a:spcPct val="100000"/>
              </a:lnSpc>
            </a:pPr>
            <a:fld id="{3F4DFB68-BD27-46EC-A5B5-3C768C18C1DD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755640" y="5078520"/>
            <a:ext cx="6046560" cy="48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504000" y="-2268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400" y="7008840"/>
            <a:ext cx="28555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</a:rPr>
              <a:t>GentP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-71280" y="1023840"/>
            <a:ext cx="7268760" cy="2710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6" descr=""/>
          <p:cNvPicPr/>
          <p:nvPr/>
        </p:nvPicPr>
        <p:blipFill>
          <a:blip r:embed="rId4"/>
          <a:stretch/>
        </p:blipFill>
        <p:spPr>
          <a:xfrm>
            <a:off x="-71280" y="1023840"/>
            <a:ext cx="7268760" cy="27108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503280" y="157320"/>
            <a:ext cx="9070560" cy="84888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3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7007400" y="7008840"/>
            <a:ext cx="28555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</a:rPr>
              <a:t>Gent, EAAP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44" name="Picture 4" descr=""/>
          <p:cNvPicPr/>
          <p:nvPr/>
        </p:nvPicPr>
        <p:blipFill>
          <a:blip r:embed="rId3"/>
          <a:stretch/>
        </p:blipFill>
        <p:spPr>
          <a:xfrm>
            <a:off x="-71280" y="1023840"/>
            <a:ext cx="7268760" cy="271080"/>
          </a:xfrm>
          <a:prstGeom prst="rect">
            <a:avLst/>
          </a:prstGeom>
          <a:ln>
            <a:noFill/>
          </a:ln>
        </p:spPr>
      </p:pic>
      <p:sp>
        <p:nvSpPr>
          <p:cNvPr id="45" name="CustomShape 2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007400" y="7008840"/>
            <a:ext cx="28555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</a:rPr>
              <a:t>Rodica, 20. 12.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85" name="Picture 3" descr=""/>
          <p:cNvPicPr/>
          <p:nvPr/>
        </p:nvPicPr>
        <p:blipFill>
          <a:blip r:embed="rId3"/>
          <a:stretch/>
        </p:blipFill>
        <p:spPr>
          <a:xfrm>
            <a:off x="-71280" y="1023840"/>
            <a:ext cx="7268760" cy="27108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693720" y="403200"/>
            <a:ext cx="8692920" cy="146016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93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7007400" y="7008840"/>
            <a:ext cx="28555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</a:rPr>
              <a:t>Rodica, 20. 12.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26" name="Picture 4" descr=""/>
          <p:cNvPicPr/>
          <p:nvPr/>
        </p:nvPicPr>
        <p:blipFill>
          <a:blip r:embed="rId3"/>
          <a:stretch/>
        </p:blipFill>
        <p:spPr>
          <a:xfrm>
            <a:off x="-71280" y="879840"/>
            <a:ext cx="7268760" cy="27108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3"/>
          <p:cNvSpPr>
            <a:spLocks noGrp="1"/>
          </p:cNvSpPr>
          <p:nvPr>
            <p:ph type="title"/>
          </p:nvPr>
        </p:nvSpPr>
        <p:spPr>
          <a:xfrm>
            <a:off x="504000" y="-2268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007400" y="7008840"/>
            <a:ext cx="28555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</a:rPr>
              <a:t>Gent, EAAP 2019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-71280" y="1023840"/>
            <a:ext cx="726876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007400" y="7008840"/>
            <a:ext cx="28555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808080"/>
                </a:solidFill>
                <a:latin typeface="Calibri"/>
              </a:rPr>
              <a:t>Gent, EAAP 2019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208" name="Picture 3" descr=""/>
          <p:cNvPicPr/>
          <p:nvPr/>
        </p:nvPicPr>
        <p:blipFill>
          <a:blip r:embed="rId3"/>
          <a:stretch/>
        </p:blipFill>
        <p:spPr>
          <a:xfrm>
            <a:off x="-71280" y="1023840"/>
            <a:ext cx="7268760" cy="27108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-71280" y="1368360"/>
            <a:ext cx="7414920" cy="3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PlaceHolder 3"/>
          <p:cNvSpPr>
            <a:spLocks noGrp="1"/>
          </p:cNvSpPr>
          <p:nvPr>
            <p:ph type="title"/>
          </p:nvPr>
        </p:nvSpPr>
        <p:spPr>
          <a:xfrm>
            <a:off x="693720" y="403200"/>
            <a:ext cx="8692920" cy="146016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93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4381200"/>
          </a:xfrm>
          <a:prstGeom prst="rect">
            <a:avLst/>
          </a:prstGeom>
        </p:spPr>
        <p:txBody>
          <a:bodyPr lIns="0" rIns="0" tIns="28440" bIns="0"/>
          <a:p>
            <a:pPr marL="343080" indent="-342720">
              <a:lnSpc>
                <a:spcPct val="93000"/>
              </a:lnSpc>
              <a:spcBef>
                <a:spcPts val="1426"/>
              </a:spcBef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743040" indent="-285480">
              <a:lnSpc>
                <a:spcPct val="93000"/>
              </a:lnSpc>
              <a:spcBef>
                <a:spcPts val="1137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143000" indent="-228240">
              <a:lnSpc>
                <a:spcPct val="93000"/>
              </a:lnSpc>
              <a:spcBef>
                <a:spcPts val="850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1600200" indent="-228240">
              <a:lnSpc>
                <a:spcPct val="93000"/>
              </a:lnSpc>
              <a:spcBef>
                <a:spcPts val="575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057400" indent="-228240">
              <a:lnSpc>
                <a:spcPct val="93000"/>
              </a:lnSpc>
              <a:spcBef>
                <a:spcPts val="289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288000" y="6768000"/>
            <a:ext cx="3888000" cy="1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7057800" y="6793920"/>
            <a:ext cx="3454200" cy="1630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193680" y="1763640"/>
            <a:ext cx="9597600" cy="25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9240" bIns="0" anchor="ctr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Učinkovita uporaba genomskih informacij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v rejskih programih za govedo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3311640" y="3995640"/>
            <a:ext cx="6160680" cy="23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4440" bIns="45000"/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JANA OBŠTETER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Janez JENKO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John HICKEY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Gregor GORJANC</a:t>
            </a: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endParaRPr b="0" lang="en-GB" sz="22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EAAP 2019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Gent, Belgium, 26</a:t>
            </a:r>
            <a:r>
              <a:rPr b="0" lang="en-GB" sz="1800" spc="-1" strike="noStrike" baseline="33000">
                <a:solidFill>
                  <a:srgbClr val="000000"/>
                </a:solidFill>
                <a:latin typeface="Calibri"/>
              </a:rPr>
              <a:t>th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 August 2019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8" name="Picture 4" descr=""/>
          <p:cNvPicPr/>
          <p:nvPr/>
        </p:nvPicPr>
        <p:blipFill>
          <a:blip r:embed="rId2"/>
          <a:srcRect l="3107" t="36970" r="0" b="41641"/>
          <a:stretch/>
        </p:blipFill>
        <p:spPr>
          <a:xfrm>
            <a:off x="72000" y="6905160"/>
            <a:ext cx="3777840" cy="510840"/>
          </a:xfrm>
          <a:prstGeom prst="rect">
            <a:avLst/>
          </a:prstGeom>
          <a:ln>
            <a:noFill/>
          </a:ln>
        </p:spPr>
      </p:pic>
      <p:pic>
        <p:nvPicPr>
          <p:cNvPr id="259" name="Picture 5" descr=""/>
          <p:cNvPicPr/>
          <p:nvPr/>
        </p:nvPicPr>
        <p:blipFill>
          <a:blip r:embed="rId3"/>
          <a:stretch/>
        </p:blipFill>
        <p:spPr>
          <a:xfrm>
            <a:off x="3816000" y="6552000"/>
            <a:ext cx="1929960" cy="979200"/>
          </a:xfrm>
          <a:prstGeom prst="rect">
            <a:avLst/>
          </a:prstGeom>
          <a:ln>
            <a:noFill/>
          </a:ln>
        </p:spPr>
      </p:pic>
      <p:pic>
        <p:nvPicPr>
          <p:cNvPr id="260" name="Picture 6" descr=""/>
          <p:cNvPicPr/>
          <p:nvPr/>
        </p:nvPicPr>
        <p:blipFill>
          <a:blip r:embed="rId4"/>
          <a:stretch/>
        </p:blipFill>
        <p:spPr>
          <a:xfrm>
            <a:off x="5707080" y="6636960"/>
            <a:ext cx="1564920" cy="995040"/>
          </a:xfrm>
          <a:prstGeom prst="rect">
            <a:avLst/>
          </a:prstGeom>
          <a:ln>
            <a:noFill/>
          </a:ln>
        </p:spPr>
      </p:pic>
      <p:pic>
        <p:nvPicPr>
          <p:cNvPr id="261" name="Picture 7" descr=""/>
          <p:cNvPicPr/>
          <p:nvPr/>
        </p:nvPicPr>
        <p:blipFill>
          <a:blip r:embed="rId5"/>
          <a:stretch/>
        </p:blipFill>
        <p:spPr>
          <a:xfrm>
            <a:off x="8533080" y="6939720"/>
            <a:ext cx="1402920" cy="40428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6"/>
          <a:stretch/>
        </p:blipFill>
        <p:spPr>
          <a:xfrm>
            <a:off x="7344000" y="6552000"/>
            <a:ext cx="1152000" cy="8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24000" y="378000"/>
            <a:ext cx="9596160" cy="68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Geneski napredek s selekcijo nad mejno vrednostjo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80480" cy="59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1" name="Table 1"/>
          <p:cNvGraphicFramePr/>
          <p:nvPr/>
        </p:nvGraphicFramePr>
        <p:xfrm>
          <a:off x="258840" y="1728720"/>
          <a:ext cx="9240480" cy="4447800"/>
        </p:xfrm>
        <a:graphic>
          <a:graphicData uri="http://schemas.openxmlformats.org/drawingml/2006/table">
            <a:tbl>
              <a:tblPr/>
              <a:tblGrid>
                <a:gridCol w="1450800"/>
                <a:gridCol w="2595240"/>
                <a:gridCol w="2598480"/>
                <a:gridCol w="2595960"/>
              </a:tblGrid>
              <a:tr h="1120680">
                <a:tc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bulls / </a:t>
                      </a: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years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bulls / </a:t>
                      </a: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year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bull / 5 </a:t>
                      </a: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years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3160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PT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2.5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2.8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687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3.0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160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GT-PT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3.4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4.0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723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3.8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160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GT-BD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4.2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4.6</a:t>
                      </a:r>
                      <a:endParaRPr b="0" lang="en-GB" sz="32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741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4.5</a:t>
                      </a:r>
                      <a:endParaRPr b="0" lang="en-GB" sz="32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232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4.8</a:t>
                      </a:r>
                      <a:endParaRPr b="0" lang="en-GB" sz="32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6.0</a:t>
                      </a:r>
                      <a:endParaRPr b="0" lang="en-GB" sz="3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7560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5.6</a:t>
                      </a:r>
                      <a:endParaRPr b="0" lang="en-GB" sz="3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2" name="CustomShape 2"/>
          <p:cNvSpPr/>
          <p:nvPr/>
        </p:nvSpPr>
        <p:spPr>
          <a:xfrm>
            <a:off x="324000" y="378000"/>
            <a:ext cx="9596160" cy="68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Genetic 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gain [sd] 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truncati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on 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selectio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323" name="Picture 72" descr=""/>
          <p:cNvPicPr/>
          <p:nvPr/>
        </p:nvPicPr>
        <p:blipFill>
          <a:blip r:embed="rId1"/>
          <a:stretch/>
        </p:blipFill>
        <p:spPr>
          <a:xfrm>
            <a:off x="7991640" y="2265480"/>
            <a:ext cx="720360" cy="326520"/>
          </a:xfrm>
          <a:prstGeom prst="rect">
            <a:avLst/>
          </a:prstGeom>
          <a:ln>
            <a:noFill/>
          </a:ln>
        </p:spPr>
      </p:pic>
      <p:pic>
        <p:nvPicPr>
          <p:cNvPr id="324" name="Picture 73" descr=""/>
          <p:cNvPicPr/>
          <p:nvPr/>
        </p:nvPicPr>
        <p:blipFill>
          <a:blip r:embed="rId2"/>
          <a:stretch/>
        </p:blipFill>
        <p:spPr>
          <a:xfrm>
            <a:off x="5327640" y="2282760"/>
            <a:ext cx="466200" cy="3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324000" y="378000"/>
            <a:ext cx="9596160" cy="68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Genetic 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gain 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[sd] 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truncati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on 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selectio</a:t>
            </a: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11520" y="1080000"/>
            <a:ext cx="9780480" cy="59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Table 1"/>
          <p:cNvGraphicFramePr/>
          <p:nvPr/>
        </p:nvGraphicFramePr>
        <p:xfrm>
          <a:off x="260280" y="1728720"/>
          <a:ext cx="9240480" cy="4470120"/>
        </p:xfrm>
        <a:graphic>
          <a:graphicData uri="http://schemas.openxmlformats.org/drawingml/2006/table">
            <a:tbl>
              <a:tblPr/>
              <a:tblGrid>
                <a:gridCol w="1450800"/>
                <a:gridCol w="2595240"/>
                <a:gridCol w="2598480"/>
                <a:gridCol w="2595960"/>
              </a:tblGrid>
              <a:tr h="1147680">
                <a:tc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bulls / 5 years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bulls / 1 year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36720" rIns="36720" tIns="88560"/>
                    <a:p>
                      <a:pPr marL="109440" algn="ctr">
                        <a:lnSpc>
                          <a:spcPct val="87000"/>
                        </a:lnSpc>
                      </a:pPr>
                      <a:r>
                        <a:rPr b="0" lang="en-GB" sz="2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bull / 5 year</a:t>
                      </a:r>
                      <a:endParaRPr b="0" lang="en-GB" sz="26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3016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PT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 lIns="36720" rIns="36720" tIns="7560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172</a:t>
                      </a:r>
                      <a:endParaRPr b="0" lang="en-GB" sz="3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560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184</a:t>
                      </a:r>
                      <a:endParaRPr b="0" lang="en-GB" sz="3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05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96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  <a:tr h="83016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GS-PS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36720" rIns="36720" tIns="7560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159</a:t>
                      </a:r>
                      <a:endParaRPr b="0" lang="en-GB" sz="3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41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146</a:t>
                      </a:r>
                      <a:endParaRPr b="0" lang="en-GB" sz="32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05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99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  <a:tr h="83016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GS-BD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36720" rIns="36720" tIns="723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119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23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3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113</a:t>
                      </a:r>
                      <a:endParaRPr b="0" lang="en-GB" sz="30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705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93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  <a:tr h="831960">
                <a:tc>
                  <a:txBody>
                    <a:bodyPr lIns="54720" rIns="54720" tIns="9180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GS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36720" rIns="36720" tIns="669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</a:t>
                      </a: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90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669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72</a:t>
                      </a:r>
                      <a:endParaRPr b="0" lang="en-GB" sz="28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  <a:tc>
                  <a:txBody>
                    <a:bodyPr lIns="36720" rIns="36720" tIns="66960" anchor="ctr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38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36720" marR="36720">
                    <a:lnL w="720">
                      <a:solidFill>
                        <a:srgbClr val="666666"/>
                      </a:solidFill>
                    </a:lnL>
                    <a:lnR w="720">
                      <a:solidFill>
                        <a:srgbClr val="666666"/>
                      </a:solidFill>
                    </a:lnR>
                    <a:lnT w="720">
                      <a:solidFill>
                        <a:srgbClr val="666666"/>
                      </a:solidFill>
                    </a:lnT>
                    <a:lnB w="720">
                      <a:solidFill>
                        <a:srgbClr val="666666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8" name="CustomShape 2"/>
          <p:cNvSpPr/>
          <p:nvPr/>
        </p:nvSpPr>
        <p:spPr>
          <a:xfrm>
            <a:off x="324000" y="378000"/>
            <a:ext cx="9596160" cy="68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Effective population size of truncation selection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329" name="Picture 72" descr=""/>
          <p:cNvPicPr/>
          <p:nvPr/>
        </p:nvPicPr>
        <p:blipFill>
          <a:blip r:embed="rId1"/>
          <a:stretch/>
        </p:blipFill>
        <p:spPr>
          <a:xfrm>
            <a:off x="5327640" y="2282760"/>
            <a:ext cx="466200" cy="380520"/>
          </a:xfrm>
          <a:prstGeom prst="rect">
            <a:avLst/>
          </a:prstGeom>
          <a:ln>
            <a:noFill/>
          </a:ln>
        </p:spPr>
      </p:pic>
      <p:pic>
        <p:nvPicPr>
          <p:cNvPr id="330" name="Picture 73" descr=""/>
          <p:cNvPicPr/>
          <p:nvPr/>
        </p:nvPicPr>
        <p:blipFill>
          <a:blip r:embed="rId2"/>
          <a:stretch/>
        </p:blipFill>
        <p:spPr>
          <a:xfrm>
            <a:off x="7702560" y="2303640"/>
            <a:ext cx="720360" cy="32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24000" y="378000"/>
            <a:ext cx="9596160" cy="68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Calibri"/>
              </a:rPr>
              <a:t>Efektivna velikost populacije selekcije nad mejno vrednostjo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176400" y="1128600"/>
            <a:ext cx="9780480" cy="59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267480" y="1098720"/>
            <a:ext cx="9380520" cy="588528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216000" y="898560"/>
            <a:ext cx="9178560" cy="50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19656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196560"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-1800360" y="-179280"/>
            <a:ext cx="935640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3"/>
          <p:cNvSpPr/>
          <p:nvPr/>
        </p:nvSpPr>
        <p:spPr>
          <a:xfrm>
            <a:off x="324000" y="287280"/>
            <a:ext cx="8829360" cy="108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4"/>
          <p:cNvSpPr/>
          <p:nvPr/>
        </p:nvSpPr>
        <p:spPr>
          <a:xfrm>
            <a:off x="431640" y="122400"/>
            <a:ext cx="8243640" cy="95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Učinkovitost pretvorbe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338" name="CustomShape 5"/>
          <p:cNvSpPr/>
          <p:nvPr/>
        </p:nvSpPr>
        <p:spPr>
          <a:xfrm>
            <a:off x="6192720" y="3240000"/>
            <a:ext cx="647280" cy="63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/>
          <a:p>
            <a:pPr>
              <a:lnSpc>
                <a:spcPct val="93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rial"/>
              </a:rPr>
              <a:t>84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2730600" y="1573200"/>
            <a:ext cx="6339960" cy="40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"/>
          <p:cNvSpPr/>
          <p:nvPr/>
        </p:nvSpPr>
        <p:spPr>
          <a:xfrm>
            <a:off x="324000" y="378000"/>
            <a:ext cx="87120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Učinkovitost pretvorbe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9380520" cy="588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2730600" y="1573200"/>
            <a:ext cx="6339960" cy="40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"/>
          <p:cNvSpPr/>
          <p:nvPr/>
        </p:nvSpPr>
        <p:spPr>
          <a:xfrm>
            <a:off x="324000" y="378000"/>
            <a:ext cx="87120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Učinkovitost pretvorbe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26280" y="1094040"/>
            <a:ext cx="10080360" cy="577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87280" y="157320"/>
            <a:ext cx="9577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"/>
          <p:cNvSpPr/>
          <p:nvPr/>
        </p:nvSpPr>
        <p:spPr>
          <a:xfrm>
            <a:off x="576000" y="1589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dva cilja:  maksimiranje genetskega napredka in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       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minimiziranje sorodstva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287280" y="157320"/>
            <a:ext cx="9577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"/>
          <p:cNvSpPr/>
          <p:nvPr/>
        </p:nvSpPr>
        <p:spPr>
          <a:xfrm>
            <a:off x="576000" y="1589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endParaRPr b="0" lang="en-GB" sz="18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351" name="Line 4"/>
          <p:cNvSpPr/>
          <p:nvPr/>
        </p:nvSpPr>
        <p:spPr>
          <a:xfrm>
            <a:off x="2592000" y="2808000"/>
            <a:ext cx="0" cy="3312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Line 5"/>
          <p:cNvSpPr/>
          <p:nvPr/>
        </p:nvSpPr>
        <p:spPr>
          <a:xfrm>
            <a:off x="2592000" y="6120000"/>
            <a:ext cx="4896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Line 6"/>
          <p:cNvSpPr/>
          <p:nvPr/>
        </p:nvSpPr>
        <p:spPr>
          <a:xfrm flipV="1">
            <a:off x="2592000" y="2664000"/>
            <a:ext cx="4464000" cy="115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Line 7"/>
          <p:cNvSpPr/>
          <p:nvPr/>
        </p:nvSpPr>
        <p:spPr>
          <a:xfrm flipV="1">
            <a:off x="2592000" y="2808000"/>
            <a:ext cx="4536000" cy="3312000"/>
          </a:xfrm>
          <a:prstGeom prst="line">
            <a:avLst/>
          </a:prstGeom>
          <a:ln w="2916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Shape 8"/>
          <p:cNvSpPr txBox="1"/>
          <p:nvPr/>
        </p:nvSpPr>
        <p:spPr>
          <a:xfrm>
            <a:off x="6480000" y="3469680"/>
            <a:ext cx="324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66ff"/>
                </a:solidFill>
                <a:latin typeface="Arial"/>
              </a:rPr>
              <a:t>GENETSKI NAPREDEK</a:t>
            </a:r>
            <a:endParaRPr b="0" lang="en-GB" sz="2000" spc="-1" strike="noStrike">
              <a:solidFill>
                <a:srgbClr val="0066ff"/>
              </a:solidFill>
              <a:latin typeface="Arial"/>
            </a:endParaRPr>
          </a:p>
        </p:txBody>
      </p:sp>
      <p:sp>
        <p:nvSpPr>
          <p:cNvPr id="356" name="TextShape 9"/>
          <p:cNvSpPr txBox="1"/>
          <p:nvPr/>
        </p:nvSpPr>
        <p:spPr>
          <a:xfrm>
            <a:off x="7128000" y="2376000"/>
            <a:ext cx="324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ce181e"/>
                </a:solidFill>
                <a:latin typeface="Arial"/>
              </a:rPr>
              <a:t>STOPNJA INBRIDINGA</a:t>
            </a:r>
            <a:endParaRPr b="0" lang="en-GB" sz="20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357" name="TextShape 10"/>
          <p:cNvSpPr txBox="1"/>
          <p:nvPr/>
        </p:nvSpPr>
        <p:spPr>
          <a:xfrm>
            <a:off x="4896000" y="6192000"/>
            <a:ext cx="1872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LETO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11"/>
          <p:cNvSpPr/>
          <p:nvPr/>
        </p:nvSpPr>
        <p:spPr>
          <a:xfrm>
            <a:off x="576000" y="15184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Samo maksimiranje napredka 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Uvod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14280" y="2049480"/>
            <a:ext cx="9245160" cy="497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355680" indent="-350640">
              <a:lnSpc>
                <a:spcPct val="100000"/>
              </a:lnSpc>
              <a:spcBef>
                <a:spcPts val="42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Majh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ne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pop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ulaci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je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gove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di - </a:t>
            </a:r>
            <a:br/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gen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oms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ka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sele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kcija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še ni</a:t>
            </a:r>
            <a:br/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pop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olno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ma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integ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riran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n-GB" sz="3600" spc="-1" strike="noStrike">
              <a:latin typeface="Arial"/>
            </a:endParaRPr>
          </a:p>
          <a:p>
            <a:pPr marL="355680" indent="-350640">
              <a:lnSpc>
                <a:spcPct val="100000"/>
              </a:lnSpc>
              <a:spcBef>
                <a:spcPts val="42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Kak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inten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zivn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lahk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odbi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ram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o?</a:t>
            </a:r>
            <a:endParaRPr b="0" lang="en-GB" sz="3600" spc="-1" strike="noStrike">
              <a:latin typeface="Arial"/>
            </a:endParaRPr>
          </a:p>
          <a:p>
            <a:pPr marL="355680" indent="-350640">
              <a:lnSpc>
                <a:spcPct val="100000"/>
              </a:lnSpc>
              <a:spcBef>
                <a:spcPts val="42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Traj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nost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na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strat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egija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65" name="Picture 3" descr=""/>
          <p:cNvPicPr/>
          <p:nvPr/>
        </p:nvPicPr>
        <p:blipFill>
          <a:blip r:embed="rId1"/>
          <a:stretch/>
        </p:blipFill>
        <p:spPr>
          <a:xfrm>
            <a:off x="6840360" y="22320"/>
            <a:ext cx="3290400" cy="32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287280" y="157320"/>
            <a:ext cx="9577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"/>
          <p:cNvSpPr/>
          <p:nvPr/>
        </p:nvSpPr>
        <p:spPr>
          <a:xfrm>
            <a:off x="576000" y="1589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endParaRPr b="0" lang="en-GB" sz="18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362" name="Line 4"/>
          <p:cNvSpPr/>
          <p:nvPr/>
        </p:nvSpPr>
        <p:spPr>
          <a:xfrm>
            <a:off x="144000" y="2722320"/>
            <a:ext cx="0" cy="3312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5"/>
          <p:cNvSpPr/>
          <p:nvPr/>
        </p:nvSpPr>
        <p:spPr>
          <a:xfrm>
            <a:off x="144000" y="6034320"/>
            <a:ext cx="4896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6"/>
          <p:cNvSpPr/>
          <p:nvPr/>
        </p:nvSpPr>
        <p:spPr>
          <a:xfrm flipV="1">
            <a:off x="144000" y="3658320"/>
            <a:ext cx="4464000" cy="7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Line 7"/>
          <p:cNvSpPr/>
          <p:nvPr/>
        </p:nvSpPr>
        <p:spPr>
          <a:xfrm flipV="1">
            <a:off x="144000" y="3730320"/>
            <a:ext cx="4392000" cy="2304000"/>
          </a:xfrm>
          <a:prstGeom prst="line">
            <a:avLst/>
          </a:prstGeom>
          <a:ln w="2916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TextShape 8"/>
          <p:cNvSpPr txBox="1"/>
          <p:nvPr/>
        </p:nvSpPr>
        <p:spPr>
          <a:xfrm>
            <a:off x="2520000" y="4824000"/>
            <a:ext cx="324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66ff"/>
                </a:solidFill>
                <a:latin typeface="Arial"/>
              </a:rPr>
              <a:t>GENETSKI </a:t>
            </a:r>
            <a:br/>
            <a:r>
              <a:rPr b="0" lang="en-GB" sz="2000" spc="-1" strike="noStrike">
                <a:solidFill>
                  <a:srgbClr val="0066ff"/>
                </a:solidFill>
                <a:latin typeface="Arial"/>
              </a:rPr>
              <a:t>NAPREDEK</a:t>
            </a:r>
            <a:endParaRPr b="0" lang="en-GB" sz="2000" spc="-1" strike="noStrike">
              <a:solidFill>
                <a:srgbClr val="0066ff"/>
              </a:solidFill>
              <a:latin typeface="Arial"/>
            </a:endParaRPr>
          </a:p>
        </p:txBody>
      </p:sp>
      <p:sp>
        <p:nvSpPr>
          <p:cNvPr id="367" name="TextShape 9"/>
          <p:cNvSpPr txBox="1"/>
          <p:nvPr/>
        </p:nvSpPr>
        <p:spPr>
          <a:xfrm>
            <a:off x="1152000" y="3154320"/>
            <a:ext cx="324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ce181e"/>
                </a:solidFill>
                <a:latin typeface="Arial"/>
              </a:rPr>
              <a:t>STOPNJA INBRIDINGA</a:t>
            </a:r>
            <a:endParaRPr b="0" lang="en-GB" sz="20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368" name="TextShape 10"/>
          <p:cNvSpPr txBox="1"/>
          <p:nvPr/>
        </p:nvSpPr>
        <p:spPr>
          <a:xfrm>
            <a:off x="2448000" y="6106320"/>
            <a:ext cx="1872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LETO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Line 11"/>
          <p:cNvSpPr/>
          <p:nvPr/>
        </p:nvSpPr>
        <p:spPr>
          <a:xfrm>
            <a:off x="5256000" y="2722320"/>
            <a:ext cx="0" cy="3312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Line 12"/>
          <p:cNvSpPr/>
          <p:nvPr/>
        </p:nvSpPr>
        <p:spPr>
          <a:xfrm>
            <a:off x="5256000" y="6034320"/>
            <a:ext cx="4896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Line 13"/>
          <p:cNvSpPr/>
          <p:nvPr/>
        </p:nvSpPr>
        <p:spPr>
          <a:xfrm flipV="1">
            <a:off x="5256000" y="4464000"/>
            <a:ext cx="4464000" cy="7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14"/>
          <p:cNvSpPr/>
          <p:nvPr/>
        </p:nvSpPr>
        <p:spPr>
          <a:xfrm flipV="1">
            <a:off x="5256000" y="4536000"/>
            <a:ext cx="4392000" cy="1498320"/>
          </a:xfrm>
          <a:prstGeom prst="line">
            <a:avLst/>
          </a:prstGeom>
          <a:ln w="2916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TextShape 15"/>
          <p:cNvSpPr txBox="1"/>
          <p:nvPr/>
        </p:nvSpPr>
        <p:spPr>
          <a:xfrm>
            <a:off x="6120000" y="3960000"/>
            <a:ext cx="324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ce181e"/>
                </a:solidFill>
                <a:latin typeface="Arial"/>
              </a:rPr>
              <a:t>STOPNJA INBRIDINGA</a:t>
            </a:r>
            <a:endParaRPr b="0" lang="en-GB" sz="20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374" name="TextShape 16"/>
          <p:cNvSpPr txBox="1"/>
          <p:nvPr/>
        </p:nvSpPr>
        <p:spPr>
          <a:xfrm>
            <a:off x="7560000" y="6106320"/>
            <a:ext cx="1872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LETO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17"/>
          <p:cNvSpPr/>
          <p:nvPr/>
        </p:nvSpPr>
        <p:spPr>
          <a:xfrm>
            <a:off x="576000" y="15184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Maksimiranje napredka ob omejitvi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inbiridinga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7280" y="157320"/>
            <a:ext cx="9577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"/>
          <p:cNvSpPr/>
          <p:nvPr/>
        </p:nvSpPr>
        <p:spPr>
          <a:xfrm>
            <a:off x="576000" y="1589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Razmer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je med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dosega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njem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napred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ka in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ohranja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nju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variabil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nosti</a:t>
            </a:r>
            <a:endParaRPr b="0" lang="en-GB" sz="26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26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2808000" y="2664000"/>
            <a:ext cx="3995280" cy="3744000"/>
          </a:xfrm>
          <a:prstGeom prst="rect">
            <a:avLst/>
          </a:prstGeom>
          <a:ln>
            <a:noFill/>
          </a:ln>
        </p:spPr>
      </p:pic>
      <p:sp>
        <p:nvSpPr>
          <p:cNvPr id="380" name="TextShape 4"/>
          <p:cNvSpPr txBox="1"/>
          <p:nvPr/>
        </p:nvSpPr>
        <p:spPr>
          <a:xfrm>
            <a:off x="2808000" y="4536000"/>
            <a:ext cx="1475280" cy="60228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txBody>
          <a:bodyPr lIns="90000" rIns="90000" tIns="45000" bIns="45000"/>
          <a:p>
            <a:pPr algn="ctr"/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GENETSKI NAPREDEK</a:t>
            </a:r>
            <a:endParaRPr b="1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Shape 5"/>
          <p:cNvSpPr txBox="1"/>
          <p:nvPr/>
        </p:nvSpPr>
        <p:spPr>
          <a:xfrm>
            <a:off x="5111280" y="4536000"/>
            <a:ext cx="2016000" cy="602280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txBody>
          <a:bodyPr lIns="90000" rIns="90000" tIns="45000" bIns="45000"/>
          <a:p>
            <a:pPr algn="ctr"/>
            <a:r>
              <a:rPr b="1" lang="en-GB" sz="1800" spc="-1" strike="noStrike">
                <a:latin typeface="Arial"/>
              </a:rPr>
              <a:t>GENETSKA VARIABILNOST</a:t>
            </a:r>
            <a:endParaRPr b="1" lang="en-GB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287280" y="157320"/>
            <a:ext cx="9577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4000" cy="5194800"/>
          </a:xfrm>
          <a:prstGeom prst="rect">
            <a:avLst/>
          </a:prstGeom>
          <a:ln>
            <a:noFill/>
          </a:ln>
        </p:spPr>
      </p:pic>
      <p:sp>
        <p:nvSpPr>
          <p:cNvPr id="385" name="CustomShape 3"/>
          <p:cNvSpPr/>
          <p:nvPr/>
        </p:nvSpPr>
        <p:spPr>
          <a:xfrm>
            <a:off x="503280" y="1440000"/>
            <a:ext cx="9070560" cy="49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TextShape 4"/>
          <p:cNvSpPr txBox="1"/>
          <p:nvPr/>
        </p:nvSpPr>
        <p:spPr>
          <a:xfrm>
            <a:off x="3528000" y="1296000"/>
            <a:ext cx="2304000" cy="373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Stopnja sorodstva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87" name="TextShape 5"/>
          <p:cNvSpPr txBox="1"/>
          <p:nvPr/>
        </p:nvSpPr>
        <p:spPr>
          <a:xfrm>
            <a:off x="3168000" y="6336000"/>
            <a:ext cx="3024000" cy="6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Minimalno sorodstvo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88" name="TextShape 6"/>
          <p:cNvSpPr txBox="1"/>
          <p:nvPr/>
        </p:nvSpPr>
        <p:spPr>
          <a:xfrm rot="16200000">
            <a:off x="468000" y="3672000"/>
            <a:ext cx="3168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Maksimalni napredek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89" name="TextShape 7"/>
          <p:cNvSpPr txBox="1"/>
          <p:nvPr/>
        </p:nvSpPr>
        <p:spPr>
          <a:xfrm rot="5400000">
            <a:off x="5544000" y="3672000"/>
            <a:ext cx="3168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       </a:t>
            </a:r>
            <a:r>
              <a:rPr b="0" lang="en-GB" sz="2000" spc="-1" strike="noStrike">
                <a:latin typeface="Arial"/>
              </a:rPr>
              <a:t>Selekcijski kriterij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90" name="CustomShape 8"/>
          <p:cNvSpPr/>
          <p:nvPr/>
        </p:nvSpPr>
        <p:spPr>
          <a:xfrm>
            <a:off x="5965920" y="5719320"/>
            <a:ext cx="432000" cy="39096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TextShape 9"/>
          <p:cNvSpPr txBox="1"/>
          <p:nvPr/>
        </p:nvSpPr>
        <p:spPr>
          <a:xfrm>
            <a:off x="7128000" y="5253840"/>
            <a:ext cx="288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CILJ = MIN SORODSTVO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0% maksimalnega napredka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100%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  <p:sp>
        <p:nvSpPr>
          <p:cNvPr id="392" name="CustomShape 10"/>
          <p:cNvSpPr/>
          <p:nvPr/>
        </p:nvSpPr>
        <p:spPr>
          <a:xfrm>
            <a:off x="2592000" y="2016000"/>
            <a:ext cx="432000" cy="39096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TextShape 11"/>
          <p:cNvSpPr txBox="1"/>
          <p:nvPr/>
        </p:nvSpPr>
        <p:spPr>
          <a:xfrm>
            <a:off x="72000" y="1224000"/>
            <a:ext cx="288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CILJ = MAX NAPREDEK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100% maksimalnega napredka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0%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287280" y="157320"/>
            <a:ext cx="9577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6" name="Picture 3" descr=""/>
          <p:cNvPicPr/>
          <p:nvPr/>
        </p:nvPicPr>
        <p:blipFill>
          <a:blip r:embed="rId1"/>
          <a:stretch/>
        </p:blipFill>
        <p:spPr>
          <a:xfrm>
            <a:off x="2016000" y="1440000"/>
            <a:ext cx="5184000" cy="5194800"/>
          </a:xfrm>
          <a:prstGeom prst="rect">
            <a:avLst/>
          </a:prstGeom>
          <a:ln>
            <a:noFill/>
          </a:ln>
        </p:spPr>
      </p:pic>
      <p:sp>
        <p:nvSpPr>
          <p:cNvPr id="397" name="CustomShape 3"/>
          <p:cNvSpPr/>
          <p:nvPr/>
        </p:nvSpPr>
        <p:spPr>
          <a:xfrm>
            <a:off x="503280" y="1440000"/>
            <a:ext cx="9070560" cy="49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TextShape 4"/>
          <p:cNvSpPr txBox="1"/>
          <p:nvPr/>
        </p:nvSpPr>
        <p:spPr>
          <a:xfrm>
            <a:off x="3528000" y="1296000"/>
            <a:ext cx="2304000" cy="373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Stopnja sorodstva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99" name="TextShape 5"/>
          <p:cNvSpPr txBox="1"/>
          <p:nvPr/>
        </p:nvSpPr>
        <p:spPr>
          <a:xfrm>
            <a:off x="3168000" y="6336000"/>
            <a:ext cx="3024000" cy="6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Minimalno sorodstvo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0" name="TextShape 6"/>
          <p:cNvSpPr txBox="1"/>
          <p:nvPr/>
        </p:nvSpPr>
        <p:spPr>
          <a:xfrm rot="16200000">
            <a:off x="468000" y="3672000"/>
            <a:ext cx="3168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Maksimalni napredek (%)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1" name="TextShape 7"/>
          <p:cNvSpPr txBox="1"/>
          <p:nvPr/>
        </p:nvSpPr>
        <p:spPr>
          <a:xfrm rot="5400000">
            <a:off x="5544000" y="3672000"/>
            <a:ext cx="3168000" cy="4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       </a:t>
            </a:r>
            <a:r>
              <a:rPr b="0" lang="en-GB" sz="2000" spc="-1" strike="noStrike">
                <a:latin typeface="Arial"/>
              </a:rPr>
              <a:t>Selekcijski kriterij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2" name="CustomShape 8"/>
          <p:cNvSpPr/>
          <p:nvPr/>
        </p:nvSpPr>
        <p:spPr>
          <a:xfrm>
            <a:off x="5965920" y="5719320"/>
            <a:ext cx="432000" cy="39096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TextShape 9"/>
          <p:cNvSpPr txBox="1"/>
          <p:nvPr/>
        </p:nvSpPr>
        <p:spPr>
          <a:xfrm>
            <a:off x="7128000" y="5253840"/>
            <a:ext cx="288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CILJ = MIN SORODSTVO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0% maksimalnega napredka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ff3333"/>
                </a:solidFill>
                <a:latin typeface="Arial"/>
              </a:rPr>
              <a:t>100%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  <p:sp>
        <p:nvSpPr>
          <p:cNvPr id="404" name="CustomShape 10"/>
          <p:cNvSpPr/>
          <p:nvPr/>
        </p:nvSpPr>
        <p:spPr>
          <a:xfrm>
            <a:off x="2592000" y="2016000"/>
            <a:ext cx="432000" cy="390960"/>
          </a:xfrm>
          <a:prstGeom prst="ellipse">
            <a:avLst/>
          </a:prstGeom>
          <a:noFill/>
          <a:ln w="38160">
            <a:solidFill>
              <a:srgbClr val="00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TextShape 11"/>
          <p:cNvSpPr txBox="1"/>
          <p:nvPr/>
        </p:nvSpPr>
        <p:spPr>
          <a:xfrm>
            <a:off x="72000" y="1224000"/>
            <a:ext cx="288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CILJ = MAX NAPREDEK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100% maksimalnega napredka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0%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  <p:sp>
        <p:nvSpPr>
          <p:cNvPr id="406" name="CustomShape 12"/>
          <p:cNvSpPr/>
          <p:nvPr/>
        </p:nvSpPr>
        <p:spPr>
          <a:xfrm>
            <a:off x="4752000" y="2376000"/>
            <a:ext cx="432000" cy="39096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TextShape 13"/>
          <p:cNvSpPr txBox="1"/>
          <p:nvPr/>
        </p:nvSpPr>
        <p:spPr>
          <a:xfrm>
            <a:off x="5400000" y="1944000"/>
            <a:ext cx="2880000" cy="123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9900"/>
                </a:solidFill>
                <a:latin typeface="Arial"/>
              </a:rPr>
              <a:t>82% maksimalnega 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9900"/>
                </a:solidFill>
                <a:latin typeface="Arial"/>
              </a:rPr>
              <a:t>57% minimalnega sorodstva</a:t>
            </a:r>
            <a:endParaRPr b="0" lang="en-GB" sz="1800" spc="-1" strike="noStrike">
              <a:solidFill>
                <a:srgbClr val="ff3333"/>
              </a:solidFill>
              <a:latin typeface="Arial"/>
            </a:endParaRPr>
          </a:p>
          <a:p>
            <a:endParaRPr b="0" lang="en-GB" sz="1800" spc="-1" strike="noStrike">
              <a:solidFill>
                <a:srgbClr val="ff3333"/>
              </a:solid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287280" y="157320"/>
            <a:ext cx="9577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Selekcija z optimiziranimi prispevki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503280" y="176832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"/>
          <p:cNvSpPr/>
          <p:nvPr/>
        </p:nvSpPr>
        <p:spPr>
          <a:xfrm>
            <a:off x="503280" y="1440000"/>
            <a:ext cx="9070560" cy="49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/>
          <a:p>
            <a:pPr marL="208080" indent="-20448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Optimizacija izbire in uporabe očetov</a:t>
            </a:r>
            <a:endParaRPr b="0" lang="en-GB" sz="26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Vsi aktivni biki (PT, GT) + mladi kandidati</a:t>
            </a:r>
            <a:endParaRPr b="0" lang="en-GB" sz="26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Tarčne stopinje:</a:t>
            </a:r>
            <a:endParaRPr b="0" lang="en-GB" sz="26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45</a:t>
            </a:r>
            <a:endParaRPr b="0" lang="en-GB" sz="24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50</a:t>
            </a:r>
            <a:endParaRPr b="0" lang="en-GB" sz="24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55</a:t>
            </a:r>
            <a:endParaRPr b="0" lang="en-GB" sz="24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60</a:t>
            </a:r>
            <a:endParaRPr b="0" lang="en-GB" sz="24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13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75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11" name="Picture 3" descr=""/>
          <p:cNvPicPr/>
          <p:nvPr/>
        </p:nvPicPr>
        <p:blipFill>
          <a:blip r:embed="rId1"/>
          <a:stretch/>
        </p:blipFill>
        <p:spPr>
          <a:xfrm>
            <a:off x="4104000" y="2651760"/>
            <a:ext cx="4179600" cy="4188240"/>
          </a:xfrm>
          <a:prstGeom prst="rect">
            <a:avLst/>
          </a:prstGeom>
          <a:ln>
            <a:noFill/>
          </a:ln>
        </p:spPr>
      </p:pic>
      <p:sp>
        <p:nvSpPr>
          <p:cNvPr id="412" name="CustomShape 4"/>
          <p:cNvSpPr/>
          <p:nvPr/>
        </p:nvSpPr>
        <p:spPr>
          <a:xfrm>
            <a:off x="6768000" y="3780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5"/>
          <p:cNvSpPr/>
          <p:nvPr/>
        </p:nvSpPr>
        <p:spPr>
          <a:xfrm>
            <a:off x="6912000" y="4032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6"/>
          <p:cNvSpPr/>
          <p:nvPr/>
        </p:nvSpPr>
        <p:spPr>
          <a:xfrm>
            <a:off x="7020000" y="4284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7"/>
          <p:cNvSpPr/>
          <p:nvPr/>
        </p:nvSpPr>
        <p:spPr>
          <a:xfrm>
            <a:off x="7128000" y="4572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8"/>
          <p:cNvSpPr/>
          <p:nvPr/>
        </p:nvSpPr>
        <p:spPr>
          <a:xfrm>
            <a:off x="7272000" y="5328000"/>
            <a:ext cx="288000" cy="288000"/>
          </a:xfrm>
          <a:prstGeom prst="ellipse">
            <a:avLst/>
          </a:prstGeom>
          <a:noFill/>
          <a:ln w="38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503280" y="3016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Truncation vs OCS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26280" y="1155600"/>
            <a:ext cx="10080360" cy="591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446040" y="1611360"/>
            <a:ext cx="9178560" cy="50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/>
          <a:p>
            <a:pPr marL="216000" indent="-212400">
              <a:lnSpc>
                <a:spcPct val="100000"/>
              </a:lnSpc>
              <a:spcBef>
                <a:spcPts val="36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Highest genetic gain?</a:t>
            </a:r>
            <a:br/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GT, faster turn-over of animals </a:t>
            </a:r>
            <a:endParaRPr b="0" lang="en-GB" sz="3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Highest N</a:t>
            </a:r>
            <a:r>
              <a:rPr b="0" lang="en-GB" sz="3200" spc="-1" strike="noStrike" baseline="-33000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 and conversion efficiency?</a:t>
            </a:r>
            <a:br/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Hybrid scenarios (PT, GT) and faster turnover </a:t>
            </a:r>
            <a:endParaRPr b="0" lang="en-GB" sz="3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36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To optimize, or not to optimize? 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Increases conversion efficiency of all scenarios</a:t>
            </a:r>
            <a:br/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  More gain, same loss </a:t>
            </a:r>
            <a:br/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3000" spc="-1" strike="noStrike">
                <a:solidFill>
                  <a:srgbClr val="000000"/>
                </a:solidFill>
                <a:latin typeface="Arial"/>
              </a:rPr>
              <a:t>Same gain, less loss</a:t>
            </a:r>
            <a:br/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293760" y="331920"/>
            <a:ext cx="8829360" cy="108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"/>
          <p:cNvSpPr/>
          <p:nvPr/>
        </p:nvSpPr>
        <p:spPr>
          <a:xfrm>
            <a:off x="503280" y="3016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</a:rPr>
              <a:t>Conclusions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422" name="Picture 4" descr=""/>
          <p:cNvPicPr/>
          <p:nvPr/>
        </p:nvPicPr>
        <p:blipFill>
          <a:blip r:embed="rId1"/>
          <a:stretch/>
        </p:blipFill>
        <p:spPr>
          <a:xfrm>
            <a:off x="6300720" y="2195640"/>
            <a:ext cx="466200" cy="380520"/>
          </a:xfrm>
          <a:prstGeom prst="rect">
            <a:avLst/>
          </a:prstGeom>
          <a:ln>
            <a:noFill/>
          </a:ln>
        </p:spPr>
      </p:pic>
      <p:pic>
        <p:nvPicPr>
          <p:cNvPr id="423" name="Picture 5" descr=""/>
          <p:cNvPicPr/>
          <p:nvPr/>
        </p:nvPicPr>
        <p:blipFill>
          <a:blip r:embed="rId2"/>
          <a:stretch/>
        </p:blipFill>
        <p:spPr>
          <a:xfrm>
            <a:off x="8906040" y="3743280"/>
            <a:ext cx="466200" cy="3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19760" y="1613520"/>
            <a:ext cx="9155160" cy="49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91520" y="2664000"/>
            <a:ext cx="31075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kratko- in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dolgoročni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genetski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napredek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3587760" y="2701800"/>
            <a:ext cx="310752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omejitev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inbridinga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zagotovite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v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dolgoročne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napredka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6827760" y="2701800"/>
            <a:ext cx="3107520" cy="16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optimalna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poraba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finančnih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sredstev,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zagotavljati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konkurenč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nost na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mednarod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nem trgu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270" name="Picture 3" descr=""/>
          <p:cNvPicPr/>
          <p:nvPr/>
        </p:nvPicPr>
        <p:blipFill>
          <a:blip r:embed="rId1"/>
          <a:stretch/>
        </p:blipFill>
        <p:spPr>
          <a:xfrm>
            <a:off x="2592360" y="5112000"/>
            <a:ext cx="4606920" cy="1286280"/>
          </a:xfrm>
          <a:prstGeom prst="rect">
            <a:avLst/>
          </a:prstGeom>
          <a:ln w="9360">
            <a:noFill/>
          </a:ln>
        </p:spPr>
      </p:pic>
      <p:sp>
        <p:nvSpPr>
          <p:cNvPr id="271" name="CustomShape 5"/>
          <p:cNvSpPr/>
          <p:nvPr/>
        </p:nvSpPr>
        <p:spPr>
          <a:xfrm>
            <a:off x="-1080000" y="1080000"/>
            <a:ext cx="71280" cy="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6"/>
          <p:cNvSpPr/>
          <p:nvPr/>
        </p:nvSpPr>
        <p:spPr>
          <a:xfrm>
            <a:off x="419760" y="1656000"/>
            <a:ext cx="2735280" cy="79128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I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NAPREDE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73" name="CustomShape 7"/>
          <p:cNvSpPr/>
          <p:nvPr/>
        </p:nvSpPr>
        <p:spPr>
          <a:xfrm>
            <a:off x="3744000" y="1656000"/>
            <a:ext cx="2735280" cy="79128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GENETSK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VARIABIL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NOST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74" name="CustomShape 8"/>
          <p:cNvSpPr/>
          <p:nvPr/>
        </p:nvSpPr>
        <p:spPr>
          <a:xfrm>
            <a:off x="7056000" y="1656000"/>
            <a:ext cx="2735280" cy="791280"/>
          </a:xfrm>
          <a:custGeom>
            <a:avLst/>
            <a:gdLst/>
            <a:ahLst/>
            <a:rect l="l" t="t" r="r" b="b"/>
            <a:pathLst>
              <a:path w="7601" h="2202">
                <a:moveTo>
                  <a:pt x="366" y="0"/>
                </a:moveTo>
                <a:cubicBezTo>
                  <a:pt x="183" y="0"/>
                  <a:pt x="0" y="183"/>
                  <a:pt x="0" y="366"/>
                </a:cubicBezTo>
                <a:lnTo>
                  <a:pt x="0" y="1834"/>
                </a:lnTo>
                <a:cubicBezTo>
                  <a:pt x="0" y="2017"/>
                  <a:pt x="183" y="2201"/>
                  <a:pt x="366" y="2201"/>
                </a:cubicBezTo>
                <a:lnTo>
                  <a:pt x="7234" y="2201"/>
                </a:lnTo>
                <a:cubicBezTo>
                  <a:pt x="7417" y="2201"/>
                  <a:pt x="7600" y="2017"/>
                  <a:pt x="7600" y="1834"/>
                </a:cubicBezTo>
                <a:lnTo>
                  <a:pt x="7600" y="366"/>
                </a:lnTo>
                <a:cubicBezTo>
                  <a:pt x="7600" y="183"/>
                  <a:pt x="7417" y="0"/>
                  <a:pt x="7234" y="0"/>
                </a:cubicBezTo>
                <a:lnTo>
                  <a:pt x="366" y="0"/>
                </a:lnTo>
              </a:path>
            </a:pathLst>
          </a:custGeom>
          <a:solidFill>
            <a:srgbClr val="99cc66"/>
          </a:solidFill>
          <a:ln>
            <a:noFill/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EKONOM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SKA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UČINKOVI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TOST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75" name="CustomShape 9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Trajnos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tna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47840" y="1987560"/>
            <a:ext cx="9062640" cy="39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503280" y="3016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0080360" cy="687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47840" y="1987560"/>
            <a:ext cx="9062640" cy="39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3000"/>
              </a:lnSpc>
              <a:spcBef>
                <a:spcPts val="3399"/>
              </a:spcBef>
            </a:pPr>
            <a:r>
              <a:rPr b="0" lang="en-GB" sz="3400" spc="-1" strike="noStrike">
                <a:solidFill>
                  <a:srgbClr val="000000"/>
                </a:solidFill>
                <a:latin typeface="Arial"/>
              </a:rPr>
              <a:t>1) Genetski napredek s selekcijo nad mejno vrednostjo</a:t>
            </a:r>
            <a:endParaRPr b="0" lang="en-GB" sz="34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3399"/>
              </a:spcBef>
            </a:pPr>
            <a:r>
              <a:rPr b="0" lang="en-GB" sz="3400" spc="-1" strike="noStrike">
                <a:solidFill>
                  <a:srgbClr val="000000"/>
                </a:solidFill>
                <a:latin typeface="Arial"/>
              </a:rPr>
              <a:t>2) Izguba genetske variabilnosti s selekcijo nad  mejno vrednostjo</a:t>
            </a:r>
            <a:endParaRPr b="0" lang="en-GB" sz="34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3399"/>
              </a:spcBef>
            </a:pPr>
            <a:r>
              <a:rPr b="0" lang="en-GB" sz="3400" spc="-1" strike="noStrike">
                <a:solidFill>
                  <a:srgbClr val="000000"/>
                </a:solidFill>
                <a:latin typeface="Arial"/>
              </a:rPr>
              <a:t>3) Primerjava selekcije nad mejno vrednostjo / z optimiziranimi prispevki</a:t>
            </a:r>
            <a:endParaRPr b="0" lang="en-GB" sz="34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503280" y="30168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Simulacija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503280" y="1763640"/>
            <a:ext cx="9070560" cy="49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/>
          <a:p>
            <a:pPr marL="208080" indent="-204480">
              <a:lnSpc>
                <a:spcPct val="100000"/>
              </a:lnSpc>
              <a:spcBef>
                <a:spcPts val="31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Realistična populacija ~30.000 aktivnih živali</a:t>
            </a:r>
            <a:endParaRPr b="0" lang="en-GB" sz="28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31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20 years burn-in + 20 years evaluation</a:t>
            </a:r>
            <a:endParaRPr b="0" lang="en-GB" sz="28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312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Python wrapper around </a:t>
            </a:r>
            <a:endParaRPr b="0" lang="en-GB" sz="28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4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AlphaSim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(Faux et al., 2012)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, </a:t>
            </a:r>
            <a:endParaRPr b="0" lang="en-GB" sz="28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4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blupf90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(Misztal et al., 2002)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GB" sz="2800" spc="-1" strike="noStrike">
              <a:latin typeface="Arial"/>
            </a:endParaRPr>
          </a:p>
          <a:p>
            <a:pPr lvl="3" marL="863640" indent="-215640">
              <a:lnSpc>
                <a:spcPct val="100000"/>
              </a:lnSpc>
              <a:spcBef>
                <a:spcPts val="14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latin typeface="Calibri"/>
              </a:rPr>
              <a:t>AlphaMate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</a:rPr>
              <a:t>(Gorjanc and Hickey, 2018) </a:t>
            </a:r>
            <a:endParaRPr b="0" lang="en-GB" sz="2200" spc="-1" strike="noStrike">
              <a:latin typeface="Arial"/>
            </a:endParaRPr>
          </a:p>
          <a:p>
            <a:pPr marL="208080" indent="-204480">
              <a:lnSpc>
                <a:spcPct val="100000"/>
              </a:lnSpc>
              <a:spcBef>
                <a:spcPts val="3124"/>
              </a:spcBef>
            </a:pPr>
            <a:endParaRPr b="0" lang="en-GB" sz="2200" spc="-1" strike="noStrike">
              <a:latin typeface="Arial"/>
            </a:endParaRPr>
          </a:p>
          <a:p>
            <a:pPr marL="212760" indent="-204480">
              <a:lnSpc>
                <a:spcPct val="100000"/>
              </a:lnSpc>
              <a:spcBef>
                <a:spcPts val="3124"/>
              </a:spcBef>
            </a:pPr>
            <a:endParaRPr b="0" lang="en-GB" sz="2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76000" y="23040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odbiramo živali z najboljšimi PV</a:t>
            </a:r>
            <a:endParaRPr b="0" lang="en-GB" sz="3600" spc="-1" strike="noStrike">
              <a:latin typeface="Arial"/>
              <a:ea typeface="AR PL SungtiL GB"/>
            </a:endParaRPr>
          </a:p>
          <a:p>
            <a:pPr marL="216000" indent="-216000">
              <a:lnSpc>
                <a:spcPct val="93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samo en cilj: maksimiranje genetskega napredka</a:t>
            </a:r>
            <a:endParaRPr b="0" lang="en-GB" sz="3600" spc="-1" strike="noStrike">
              <a:latin typeface="Arial"/>
              <a:ea typeface="AR PL SungtiL GB"/>
            </a:endParaRPr>
          </a:p>
          <a:p>
            <a:pPr>
              <a:lnSpc>
                <a:spcPct val="93000"/>
              </a:lnSpc>
            </a:pPr>
            <a:endParaRPr b="0" lang="en-GB" sz="3600" spc="-1" strike="noStrike">
              <a:latin typeface="Arial"/>
            </a:endParaRPr>
          </a:p>
        </p:txBody>
      </p:sp>
      <p:graphicFrame>
        <p:nvGraphicFramePr>
          <p:cNvPr id="284" name="Table 2"/>
          <p:cNvGraphicFramePr/>
          <p:nvPr/>
        </p:nvGraphicFramePr>
        <p:xfrm>
          <a:off x="1608120" y="9290160"/>
          <a:ext cx="4320720" cy="427464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4608000" y="4590720"/>
            <a:ext cx="4492440" cy="2033280"/>
          </a:xfrm>
          <a:prstGeom prst="rect">
            <a:avLst/>
          </a:prstGeom>
          <a:ln>
            <a:noFill/>
          </a:ln>
        </p:spPr>
      </p:pic>
      <p:sp>
        <p:nvSpPr>
          <p:cNvPr id="286" name="CustomShape 3"/>
          <p:cNvSpPr/>
          <p:nvPr/>
        </p:nvSpPr>
        <p:spPr>
          <a:xfrm>
            <a:off x="3168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ja nad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mejno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vredno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stjo</a:t>
            </a:r>
            <a:endParaRPr b="0" lang="en-GB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či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n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ir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č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v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2162160" y="1584360"/>
            <a:ext cx="501120" cy="358560"/>
          </a:xfrm>
          <a:prstGeom prst="rect">
            <a:avLst/>
          </a:prstGeom>
          <a:solidFill>
            <a:srgbClr val="aec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89" name="Table 3"/>
          <p:cNvGraphicFramePr/>
          <p:nvPr/>
        </p:nvGraphicFramePr>
        <p:xfrm>
          <a:off x="1608120" y="9290160"/>
          <a:ext cx="4320720" cy="4274640"/>
        </p:xfrm>
        <a:graphic>
          <a:graphicData uri="http://schemas.openxmlformats.org/drawingml/2006/table">
            <a:tbl>
              <a:tblPr/>
              <a:tblGrid>
                <a:gridCol w="1439640"/>
                <a:gridCol w="1442880"/>
                <a:gridCol w="1438200"/>
              </a:tblGrid>
              <a:tr h="1212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ecf00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12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9999"/>
                    </a:solidFill>
                  </a:tcPr>
                </a:tc>
              </a:tr>
              <a:tr h="610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290" name="CustomShape 4"/>
          <p:cNvSpPr/>
          <p:nvPr/>
        </p:nvSpPr>
        <p:spPr>
          <a:xfrm>
            <a:off x="1224000" y="2089080"/>
            <a:ext cx="237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Progeno testirani</a:t>
            </a:r>
            <a:br/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očetje</a:t>
            </a:r>
            <a:br/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4716360" y="1584360"/>
            <a:ext cx="861480" cy="358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3816360" y="2062080"/>
            <a:ext cx="26636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Preselekcija</a:t>
            </a:r>
            <a:br/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na gEBV – progeno testirani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očetje</a:t>
            </a:r>
            <a:br/>
            <a:endParaRPr b="0" lang="en-GB" sz="2000" spc="-1" strike="noStrike"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2162160" y="1584360"/>
            <a:ext cx="501120" cy="35856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"/>
          <p:cNvSpPr/>
          <p:nvPr/>
        </p:nvSpPr>
        <p:spPr>
          <a:xfrm>
            <a:off x="7705800" y="1584360"/>
            <a:ext cx="501120" cy="35856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>
            <a:off x="6551640" y="2062080"/>
            <a:ext cx="280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Genomski testirani očetje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96" name="CustomShape 10"/>
          <p:cNvSpPr/>
          <p:nvPr/>
        </p:nvSpPr>
        <p:spPr>
          <a:xfrm>
            <a:off x="2198520" y="160344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7" name="CustomShape 11"/>
          <p:cNvSpPr/>
          <p:nvPr/>
        </p:nvSpPr>
        <p:spPr>
          <a:xfrm>
            <a:off x="2200320" y="160344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8" name="Table 1"/>
          <p:cNvGraphicFramePr/>
          <p:nvPr/>
        </p:nvGraphicFramePr>
        <p:xfrm>
          <a:off x="864000" y="3492000"/>
          <a:ext cx="9000000" cy="2855160"/>
        </p:xfrm>
        <a:graphic>
          <a:graphicData uri="http://schemas.openxmlformats.org/drawingml/2006/table">
            <a:tbl>
              <a:tblPr/>
              <a:tblGrid>
                <a:gridCol w="1879920"/>
                <a:gridCol w="3516840"/>
                <a:gridCol w="3603240"/>
              </a:tblGrid>
              <a:tr h="507960">
                <a:tc>
                  <a:txBody>
                    <a:bodyPr lIns="90000" rIns="90000" tIns="6516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Scenariji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6696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Katere očete uporabimo?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66960"/>
                    <a:p>
                      <a:pPr algn="ctr">
                        <a:lnSpc>
                          <a:spcPct val="93000"/>
                        </a:lnSpc>
                      </a:pPr>
                      <a:r>
                        <a:rPr b="0" lang="en-GB" sz="2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Kako očete uporabljamo?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 tIns="853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99cc66"/>
                    </a:solidFill>
                  </a:tcPr>
                </a:tc>
                <a:tc>
                  <a:txBody>
                    <a:bodyPr lIns="0" rIns="0" tIns="19440" bIns="0" anchor="ctr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 lIns="90000" rIns="90000" tIns="65160"/>
                    <a:p>
                      <a:pPr>
                        <a:lnSpc>
                          <a:spcPct val="93000"/>
                        </a:lnSpc>
                      </a:pP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očetov / 5 let</a:t>
                      </a: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očetov / 1 let</a:t>
                      </a: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endParaRPr b="0" lang="en-GB" sz="2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oče / 5 let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R w="720">
                      <a:solidFill>
                        <a:srgbClr val="808080"/>
                      </a:solidFill>
                    </a:lnR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27040">
                <a:tc>
                  <a:txBody>
                    <a:bodyPr lIns="54720" rIns="54720" tIns="853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GT-PT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7dc2fa"/>
                    </a:solidFill>
                  </a:tcPr>
                </a:tc>
                <a:tc>
                  <a:txBody>
                    <a:bodyPr lIns="90000" rIns="90000" tIns="61560" anchor="ctr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7040">
                <a:tc>
                  <a:txBody>
                    <a:bodyPr lIns="54720" rIns="54720" tIns="853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GT-BD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55ea6"/>
                    </a:solidFill>
                  </a:tcPr>
                </a:tc>
                <a:tc>
                  <a:txBody>
                    <a:bodyPr lIns="90000" rIns="90000" tIns="65160" anchor="ctr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 za BM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29920">
                <a:tc>
                  <a:txBody>
                    <a:bodyPr lIns="54720" rIns="54720" tIns="85320"/>
                    <a:p>
                      <a:pPr>
                        <a:lnSpc>
                          <a:spcPct val="87000"/>
                        </a:lnSpc>
                      </a:pPr>
                      <a:r>
                        <a:rPr b="0" lang="en-GB" sz="2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GT</a:t>
                      </a:r>
                      <a:endParaRPr b="0" lang="en-GB" sz="2400" spc="-1" strike="noStrike">
                        <a:latin typeface="Arial"/>
                      </a:endParaRPr>
                    </a:p>
                  </a:txBody>
                  <a:tcPr marL="54720" marR="54720">
                    <a:lnL w="720">
                      <a:solidFill>
                        <a:srgbClr val="b2b2b2"/>
                      </a:solidFill>
                    </a:lnL>
                    <a:lnT w="720">
                      <a:solidFill>
                        <a:srgbClr val="b2b2b2"/>
                      </a:solidFill>
                    </a:lnT>
                    <a:lnB w="720">
                      <a:solidFill>
                        <a:srgbClr val="b2b2b2"/>
                      </a:solidFill>
                    </a:lnB>
                    <a:solidFill>
                      <a:srgbClr val="032745"/>
                    </a:solidFill>
                  </a:tcPr>
                </a:tc>
                <a:tc>
                  <a:txBody>
                    <a:bodyPr lIns="90000" rIns="90000" tIns="65160" anchor="ctr"/>
                    <a:p>
                      <a:pPr>
                        <a:lnSpc>
                          <a:spcPct val="93000"/>
                        </a:lnSpc>
                      </a:pP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</a:t>
                      </a:r>
                      <a:r>
                        <a:rPr b="0" lang="en-GB" sz="2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očetje</a:t>
                      </a:r>
                      <a:endParaRPr b="0" lang="en-GB" sz="2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808080"/>
                      </a:solidFill>
                    </a:lnL>
                    <a:lnT w="720">
                      <a:solidFill>
                        <a:srgbClr val="808080"/>
                      </a:solidFill>
                    </a:lnT>
                    <a:lnB w="720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 vMerge="1">
                  <a:tcPr>
                    <a:lnB w="720">
                      <a:solidFill>
                        <a:srgbClr val="808080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99" name="CustomShape 2"/>
          <p:cNvSpPr/>
          <p:nvPr/>
        </p:nvSpPr>
        <p:spPr>
          <a:xfrm>
            <a:off x="324000" y="122400"/>
            <a:ext cx="82450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ctr"/>
          <a:p>
            <a:pPr>
              <a:lnSpc>
                <a:spcPct val="93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Selekcija nad mejno vrednostjo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2162160" y="1584360"/>
            <a:ext cx="501120" cy="358560"/>
          </a:xfrm>
          <a:prstGeom prst="rect">
            <a:avLst/>
          </a:prstGeom>
          <a:solidFill>
            <a:srgbClr val="aec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"/>
          <p:cNvSpPr/>
          <p:nvPr/>
        </p:nvSpPr>
        <p:spPr>
          <a:xfrm>
            <a:off x="4716360" y="1584360"/>
            <a:ext cx="861480" cy="358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2162160" y="1584360"/>
            <a:ext cx="501120" cy="35856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6"/>
          <p:cNvSpPr/>
          <p:nvPr/>
        </p:nvSpPr>
        <p:spPr>
          <a:xfrm>
            <a:off x="7705800" y="1584360"/>
            <a:ext cx="501120" cy="35856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4" name="CustomShape 7"/>
          <p:cNvSpPr/>
          <p:nvPr/>
        </p:nvSpPr>
        <p:spPr>
          <a:xfrm>
            <a:off x="2198520" y="160344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67680" y="435600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2840760" y="435600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7" name="CustomShape 10"/>
          <p:cNvSpPr/>
          <p:nvPr/>
        </p:nvSpPr>
        <p:spPr>
          <a:xfrm>
            <a:off x="2767680" y="435600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8" name="CustomShape 11"/>
          <p:cNvSpPr/>
          <p:nvPr/>
        </p:nvSpPr>
        <p:spPr>
          <a:xfrm>
            <a:off x="2810520" y="4860360"/>
            <a:ext cx="861480" cy="358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GT-PT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9" name="CustomShape 12"/>
          <p:cNvSpPr/>
          <p:nvPr/>
        </p:nvSpPr>
        <p:spPr>
          <a:xfrm>
            <a:off x="2840760" y="435600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0" name="CustomShape 13"/>
          <p:cNvSpPr/>
          <p:nvPr/>
        </p:nvSpPr>
        <p:spPr>
          <a:xfrm>
            <a:off x="2812320" y="5902920"/>
            <a:ext cx="501120" cy="35856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1" name="CustomShape 14"/>
          <p:cNvSpPr/>
          <p:nvPr/>
        </p:nvSpPr>
        <p:spPr>
          <a:xfrm>
            <a:off x="2809080" y="5398920"/>
            <a:ext cx="501120" cy="358560"/>
          </a:xfrm>
          <a:prstGeom prst="rect">
            <a:avLst/>
          </a:prstGeom>
          <a:solidFill>
            <a:srgbClr val="33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GT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2" name="CustomShape 15"/>
          <p:cNvSpPr/>
          <p:nvPr/>
        </p:nvSpPr>
        <p:spPr>
          <a:xfrm>
            <a:off x="2200320" y="1603440"/>
            <a:ext cx="4726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3" name="CustomShape 16"/>
          <p:cNvSpPr/>
          <p:nvPr/>
        </p:nvSpPr>
        <p:spPr>
          <a:xfrm>
            <a:off x="2810520" y="4320000"/>
            <a:ext cx="501120" cy="35856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rial"/>
              </a:rPr>
              <a:t>PT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14" name="Picture 69" descr=""/>
          <p:cNvPicPr/>
          <p:nvPr/>
        </p:nvPicPr>
        <p:blipFill>
          <a:blip r:embed="rId1"/>
          <a:stretch/>
        </p:blipFill>
        <p:spPr>
          <a:xfrm>
            <a:off x="8352000" y="5127480"/>
            <a:ext cx="466200" cy="380520"/>
          </a:xfrm>
          <a:prstGeom prst="rect">
            <a:avLst/>
          </a:prstGeom>
          <a:ln>
            <a:noFill/>
          </a:ln>
        </p:spPr>
      </p:pic>
      <p:pic>
        <p:nvPicPr>
          <p:cNvPr id="315" name="Picture 70" descr=""/>
          <p:cNvPicPr/>
          <p:nvPr/>
        </p:nvPicPr>
        <p:blipFill>
          <a:blip r:embed="rId2"/>
          <a:stretch/>
        </p:blipFill>
        <p:spPr>
          <a:xfrm>
            <a:off x="7991640" y="5796000"/>
            <a:ext cx="720360" cy="326520"/>
          </a:xfrm>
          <a:prstGeom prst="rect">
            <a:avLst/>
          </a:prstGeom>
          <a:ln>
            <a:noFill/>
          </a:ln>
        </p:spPr>
      </p:pic>
      <p:sp>
        <p:nvSpPr>
          <p:cNvPr id="316" name="CustomShape 17"/>
          <p:cNvSpPr/>
          <p:nvPr/>
        </p:nvSpPr>
        <p:spPr>
          <a:xfrm>
            <a:off x="1224000" y="2017800"/>
            <a:ext cx="237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Progeno testirani</a:t>
            </a:r>
            <a:br/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očetje</a:t>
            </a:r>
            <a:br/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317" name="CustomShape 18"/>
          <p:cNvSpPr/>
          <p:nvPr/>
        </p:nvSpPr>
        <p:spPr>
          <a:xfrm>
            <a:off x="3816360" y="1990800"/>
            <a:ext cx="26636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Preselekcija</a:t>
            </a:r>
            <a:br/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na gEBV – progeno testirani očetje</a:t>
            </a:r>
            <a:br/>
            <a:endParaRPr b="0" lang="en-GB" sz="2000" spc="-1" strike="noStrike">
              <a:latin typeface="Arial"/>
            </a:endParaRPr>
          </a:p>
        </p:txBody>
      </p:sp>
      <p:sp>
        <p:nvSpPr>
          <p:cNvPr id="318" name="CustomShape 19"/>
          <p:cNvSpPr/>
          <p:nvPr/>
        </p:nvSpPr>
        <p:spPr>
          <a:xfrm>
            <a:off x="6551640" y="1990800"/>
            <a:ext cx="2806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Genomski testirani očetje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2011-03-09T08:55:41Z</dcterms:created>
  <dc:creator>Ela Zilic</dc:creator>
  <dc:description/>
  <dc:language>en-GB</dc:language>
  <cp:lastModifiedBy/>
  <cp:lastPrinted>1601-01-01T00:00:00Z</cp:lastPrinted>
  <dcterms:modified xsi:type="dcterms:W3CDTF">2019-12-13T14:56:25Z</dcterms:modified>
  <cp:revision>323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